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3" r:id="rId6"/>
    <p:sldId id="260" r:id="rId7"/>
    <p:sldId id="261" r:id="rId8"/>
    <p:sldId id="262" r:id="rId9"/>
    <p:sldId id="273" r:id="rId10"/>
    <p:sldId id="264" r:id="rId11"/>
    <p:sldId id="266" r:id="rId12"/>
    <p:sldId id="267" r:id="rId13"/>
    <p:sldId id="265" r:id="rId14"/>
    <p:sldId id="271" r:id="rId15"/>
    <p:sldId id="270" r:id="rId16"/>
    <p:sldId id="269" r:id="rId17"/>
    <p:sldId id="274" r:id="rId18"/>
    <p:sldId id="275" r:id="rId19"/>
    <p:sldId id="276" r:id="rId20"/>
    <p:sldId id="277" r:id="rId21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-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 varScale="1">
        <p:scale>
          <a:sx n="45" d="100"/>
          <a:sy n="45" d="100"/>
        </p:scale>
        <p:origin x="1555" y="29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048354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8908953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73926538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952757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2994562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843306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67114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90903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9170524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82132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322021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AD7AC36-C56E-4355-9328-AC5FC1BC48D0}" type="datetimeFigureOut">
              <a:rPr lang="ru-RU" smtClean="0"/>
              <a:t>13.02.2023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58DA504-F5B6-48A2-8C46-526DC0F9A67C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024564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2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7" Type="http://schemas.openxmlformats.org/officeDocument/2006/relationships/image" Target="../media/image24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6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55576" y="260648"/>
            <a:ext cx="7416824" cy="63094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Муниципальное бюджетное дошкольное образовательное учреждение</a:t>
            </a:r>
          </a:p>
          <a:p>
            <a:pPr algn="ctr"/>
            <a:r>
              <a:rPr lang="ru-RU" sz="2000" dirty="0">
                <a:latin typeface="Times New Roman" pitchFamily="18" charset="0"/>
                <a:cs typeface="Times New Roman" pitchFamily="18" charset="0"/>
              </a:rPr>
              <a:t>детский сад «Радуга»</a:t>
            </a:r>
          </a:p>
          <a:p>
            <a:pPr algn="ctr"/>
            <a:endParaRPr lang="ru-RU" sz="2000" dirty="0">
              <a:latin typeface="Times New Roman" pitchFamily="18" charset="0"/>
              <a:cs typeface="Times New Roman" pitchFamily="18" charset="0"/>
            </a:endParaRPr>
          </a:p>
          <a:p>
            <a:endParaRPr lang="ru-RU" sz="2800" dirty="0"/>
          </a:p>
          <a:p>
            <a:pPr algn="ctr"/>
            <a:r>
              <a:rPr lang="ru-RU" sz="4000" b="1" dirty="0"/>
              <a:t> Обучение хакасскому языку детей дошкольного возраста через игровую деятельность.</a:t>
            </a:r>
            <a:endParaRPr lang="ru-RU" sz="2400" dirty="0"/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endParaRPr lang="ru-RU" dirty="0">
              <a:latin typeface="Times New Roman" pitchFamily="18" charset="0"/>
              <a:cs typeface="Times New Roman" pitchFamily="18" charset="0"/>
            </a:endParaRP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Автор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Воспитатель: Ачитаева Олеся Валерьевна</a:t>
            </a:r>
          </a:p>
          <a:p>
            <a:pPr algn="r"/>
            <a:r>
              <a:rPr lang="ru-RU" dirty="0">
                <a:latin typeface="Times New Roman" pitchFamily="18" charset="0"/>
                <a:cs typeface="Times New Roman" pitchFamily="18" charset="0"/>
              </a:rPr>
              <a:t> </a:t>
            </a:r>
          </a:p>
          <a:p>
            <a:pPr algn="ctr"/>
            <a:endParaRPr lang="ru-RU" sz="1600" dirty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>
                <a:latin typeface="Times New Roman" pitchFamily="18" charset="0"/>
                <a:cs typeface="Times New Roman" pitchFamily="18" charset="0"/>
              </a:rPr>
              <a:t>Черногорск -2021</a:t>
            </a:r>
          </a:p>
        </p:txBody>
      </p:sp>
    </p:spTree>
    <p:extLst>
      <p:ext uri="{BB962C8B-B14F-4D97-AF65-F5344CB8AC3E}">
        <p14:creationId xmlns:p14="http://schemas.microsoft.com/office/powerpoint/2010/main" val="92234344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 descr="C:\Users\Администратор\Downloads\IMG_20210326_115245 (1)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04664"/>
            <a:ext cx="3672408" cy="49530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Администратор\Downloads\IMG_20210326_1153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7801" y="1484784"/>
            <a:ext cx="3656500" cy="493158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722284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260647"/>
            <a:ext cx="7924800" cy="607853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529246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0" name="Picture 2" descr="C:\Users\Администратор\Downloads\IMG_20210317_07494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980726"/>
            <a:ext cx="7679791" cy="529534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763688" y="260648"/>
            <a:ext cx="635315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Собираем герб Черногорска , кто быстрее тот и выиграл.</a:t>
            </a:r>
          </a:p>
        </p:txBody>
      </p:sp>
    </p:spTree>
    <p:extLst>
      <p:ext uri="{BB962C8B-B14F-4D97-AF65-F5344CB8AC3E}">
        <p14:creationId xmlns:p14="http://schemas.microsoft.com/office/powerpoint/2010/main" val="315517428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4" name="Picture 2" descr="C:\Users\Администратор\Downloads\IMG_20210326_08534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608" y="188640"/>
            <a:ext cx="4183526" cy="31018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Администратор\Downloads\IMG_20210319_160040 (1)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2836" y="1472704"/>
            <a:ext cx="3622535" cy="488577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997201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170" name="Picture 2" descr="C:\Users\Администратор\Downloads\IMG_20210326_09020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74" y="764704"/>
            <a:ext cx="4863355" cy="36059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Администратор\Downloads\IMG_20210326_09041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3068960"/>
            <a:ext cx="4953042" cy="367240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339751" y="197941"/>
            <a:ext cx="458894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20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Стол накрываем, гостей приглашаем.</a:t>
            </a:r>
          </a:p>
        </p:txBody>
      </p:sp>
    </p:spTree>
    <p:extLst>
      <p:ext uri="{BB962C8B-B14F-4D97-AF65-F5344CB8AC3E}">
        <p14:creationId xmlns:p14="http://schemas.microsoft.com/office/powerpoint/2010/main" val="307012610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8" name="Picture 2" descr="C:\Users\Администратор\Downloads\IMG-ef788212f9ea48ab66504d6eb9e296b3-V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4008" y="746040"/>
            <a:ext cx="2664296" cy="531561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07961" y="781306"/>
            <a:ext cx="2542087" cy="524508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331640" y="260648"/>
            <a:ext cx="62646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b="1" dirty="0"/>
              <a:t>Хороводная игра «Бабушка Маланья» (</a:t>
            </a:r>
            <a:r>
              <a:rPr lang="ru-RU" b="1" dirty="0" err="1"/>
              <a:t>Мальанья</a:t>
            </a:r>
            <a:r>
              <a:rPr lang="ru-RU" b="1" dirty="0"/>
              <a:t> </a:t>
            </a:r>
            <a:r>
              <a:rPr lang="ru-RU" b="1" dirty="0" err="1"/>
              <a:t>Орекен</a:t>
            </a:r>
            <a:r>
              <a:rPr lang="ru-RU" b="1" dirty="0"/>
              <a:t>)</a:t>
            </a:r>
          </a:p>
        </p:txBody>
      </p:sp>
    </p:spTree>
    <p:extLst>
      <p:ext uri="{BB962C8B-B14F-4D97-AF65-F5344CB8AC3E}">
        <p14:creationId xmlns:p14="http://schemas.microsoft.com/office/powerpoint/2010/main" val="3070126109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2" descr="https://e.mail.ru/api/v1/messages/attaches/view?id=5wxbJP6JYNjCXtasKWCDLApd:GvUZJs9yu89&amp;type=cloud_stock&amp;x-email=aov77198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10243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32656"/>
            <a:ext cx="4392488" cy="325678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307012610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784" y="21852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AutoShape 4" descr="https://apf.mail.ru/cgi-bin/readmsg?id=16169248081682584471;0;1&amp;exif=1&amp;full=1&amp;x-email=aov771982%40mail.ru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5" name="AutoShape 9" descr="https://apf.mail.ru/cgi-bin/readmsg?id=16169248081682584471;0;1&amp;exif=1&amp;full=1&amp;x-email=aov771982%40mail.ru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8203" name="Picture 11" descr="C:\Users\Администратор\Downloads\IMG_20210328_16590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3470" y="143971"/>
            <a:ext cx="4022314" cy="4149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26" name="Picture 2" descr="C:\Users\Администратор\Downloads\IMG_20210404_19594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9992" y="2352326"/>
            <a:ext cx="4320480" cy="427809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42599574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40" y="11708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1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59" y="11708"/>
            <a:ext cx="3286361" cy="443567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0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67944" y="153864"/>
            <a:ext cx="2088232" cy="371254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221" name="Picture 5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3568" y="3910811"/>
            <a:ext cx="1975297" cy="26627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3" descr="C:\Users\Администратор\Downloads\IMG_20210118_071555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71799" y="3937158"/>
            <a:ext cx="1935211" cy="26100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3407" y="2409645"/>
            <a:ext cx="2583883" cy="40754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8048552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268" name="Picture 4" descr="C:\Users\Администратор\Downloads\IMG_20210328_17073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9552" y="96155"/>
            <a:ext cx="4368486" cy="32763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 descr="C:\Users\Администратор\Downloads\IMG_20210326_10143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19872" y="2924944"/>
            <a:ext cx="4960474" cy="3677918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92095946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/>
              <a:t>  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6076" y="0"/>
            <a:ext cx="9202801" cy="69021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395536" y="1196752"/>
            <a:ext cx="10814190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ru-RU" dirty="0"/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Игра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–это форма деятельности, при посредстве которой дети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готовятся к жизни, приобретают определённые навыки и 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привычки ,усваивают социальный опыт, формируют в себе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черты будущего характера.</a:t>
            </a:r>
          </a:p>
          <a:p>
            <a:r>
              <a:rPr lang="ru-RU" sz="2400" dirty="0">
                <a:solidFill>
                  <a:srgbClr val="7030A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Детская игра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– не бесполезное препровождение времени,</a:t>
            </a:r>
          </a:p>
          <a:p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а «умный педагогический прием воспитание юной личности».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475656" y="548680"/>
            <a:ext cx="5784931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cap="all" dirty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Что такое игра?</a:t>
            </a:r>
            <a:endParaRPr lang="ru-RU" sz="5400" b="1" cap="all" spc="0" dirty="0">
              <a:ln w="9000" cmpd="sng">
                <a:solidFill>
                  <a:schemeClr val="accent4">
                    <a:shade val="50000"/>
                    <a:satMod val="120000"/>
                  </a:schemeClr>
                </a:solidFill>
                <a:prstDash val="solid"/>
              </a:ln>
              <a:gradFill>
                <a:gsLst>
                  <a:gs pos="0">
                    <a:schemeClr val="accent4">
                      <a:shade val="20000"/>
                      <a:satMod val="245000"/>
                    </a:schemeClr>
                  </a:gs>
                  <a:gs pos="43000">
                    <a:schemeClr val="accent4">
                      <a:satMod val="255000"/>
                    </a:schemeClr>
                  </a:gs>
                  <a:gs pos="48000">
                    <a:schemeClr val="accent4">
                      <a:shade val="85000"/>
                      <a:satMod val="255000"/>
                    </a:schemeClr>
                  </a:gs>
                  <a:gs pos="100000">
                    <a:schemeClr val="accent4">
                      <a:shade val="20000"/>
                      <a:satMod val="245000"/>
                    </a:schemeClr>
                  </a:gs>
                </a:gsLst>
                <a:lin ang="5400000"/>
              </a:gradFill>
              <a:effectLst>
                <a:reflection blurRad="12700" stA="28000" endPos="45000" dist="1000" dir="5400000" sy="-100000" algn="bl" rotWithShape="0"/>
              </a:effectLst>
            </a:endParaRP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3782075"/>
            <a:ext cx="3312368" cy="2658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23839" y="3778898"/>
            <a:ext cx="3312368" cy="28896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3727467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229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6" name="Picture 2" descr="C:\Users\Администратор\Downloads\IMG_20210406_1042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1456"/>
            <a:ext cx="3838559" cy="5177133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Администратор\Downloads\IMG_20210406_10412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5940" y="476671"/>
            <a:ext cx="4126591" cy="5565607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611560" y="5517232"/>
            <a:ext cx="28083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i="1" dirty="0"/>
              <a:t>«</a:t>
            </a:r>
            <a:r>
              <a:rPr lang="ru-RU" i="1" dirty="0" err="1"/>
              <a:t>Хол</a:t>
            </a:r>
            <a:r>
              <a:rPr lang="ru-RU" i="1" dirty="0"/>
              <a:t> </a:t>
            </a:r>
            <a:r>
              <a:rPr lang="ru-RU" i="1" dirty="0" err="1"/>
              <a:t>тартызах</a:t>
            </a:r>
            <a:r>
              <a:rPr lang="ru-RU" i="1" dirty="0"/>
              <a:t> – перетягивание палки»</a:t>
            </a:r>
          </a:p>
        </p:txBody>
      </p:sp>
    </p:spTree>
    <p:extLst>
      <p:ext uri="{BB962C8B-B14F-4D97-AF65-F5344CB8AC3E}">
        <p14:creationId xmlns:p14="http://schemas.microsoft.com/office/powerpoint/2010/main" val="98275148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726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836712"/>
            <a:ext cx="74888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32048"/>
            <a:ext cx="8208912" cy="57554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/>
              <a:t> </a:t>
            </a:r>
          </a:p>
          <a:p>
            <a:r>
              <a:rPr lang="ru-RU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Введение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Вид проекта: познавательно-игровой.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Участники проекта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дети и воспитатели старшей группы «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Незабудки»МБДОУ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детский сад «Радуга».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трех месячный (11.01 – 22.03).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Игра  являются одной из уникальных форм обучения детей   хакасскому языку. Если мы хотим научить ребенка языку, то учить этому нужно в условиях игры. Поэтому, наше обучение должно быть организованно так, чтобы по основным своим качествам, чертам оно было подобно процессу игры. Игра-наиболее доступный для детей вид деятельности, способ переработки полученных из окружающего мира впечатлений, знаний.</a:t>
            </a:r>
          </a:p>
          <a:p>
            <a:r>
              <a:rPr lang="ru-RU" sz="14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Актуальность проекта</a:t>
            </a:r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Проект направлен на знакомство детей с народными традициями, народным творчеством, народными играми. Способствует развитию познавательных способностей, включает в себя ознакомление обучающихся с обычаями, традициями, народным творчеством, приобщает к </a:t>
            </a:r>
            <a:r>
              <a:rPr lang="ru-RU" sz="14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хакасско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-народным традициям, знакомит с другими играми, "непривычными" для современных детей и тем самым обогащает их познания.</a:t>
            </a:r>
          </a:p>
          <a:p>
            <a:r>
              <a:rPr lang="ru-RU" sz="14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Проблема: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Современные дети мало двигаются, меньше, чем раньше играют в подвижные игры из-за привязанности к телевизору, компьютерным играм. Чтобы поддержать интерес детей к народным подвижным играм, они должны их узнать и задача педагога помочь им в этом.</a:t>
            </a:r>
          </a:p>
          <a:p>
            <a:pPr lvl="0"/>
            <a:r>
              <a:rPr lang="ru-RU" sz="14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b="1" i="1" u="sng" dirty="0">
                <a:solidFill>
                  <a:srgbClr val="000000"/>
                </a:solidFill>
                <a:latin typeface="Times New Roman"/>
              </a:rPr>
              <a:t> 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Таким образом, возникшее противоречие, с одной стороны важность и необходимость ознакомления обучающихся с опытом наших предков, с истоками народного образования и воспитания, поскольку именно там мы находим ответы на многие трудные вопросы сегодняшнего дня, формирование у детей нравственно-ценностного отношения к истокам и современности народной культуры, и с другой — отсутствие целенаправленной, систематической работы привели к выбору темы проекта.</a:t>
            </a:r>
          </a:p>
          <a:p>
            <a:pPr lvl="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55586366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0832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Прямоугольник 3"/>
          <p:cNvSpPr/>
          <p:nvPr/>
        </p:nvSpPr>
        <p:spPr>
          <a:xfrm>
            <a:off x="827584" y="188640"/>
            <a:ext cx="784887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611560" y="342529"/>
            <a:ext cx="79928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i="0" u="sng" dirty="0">
                <a:solidFill>
                  <a:srgbClr val="000000"/>
                </a:solidFill>
                <a:effectLst/>
                <a:latin typeface="Times New Roman"/>
              </a:rPr>
              <a:t> </a:t>
            </a:r>
            <a:endParaRPr lang="ru-RU" b="0" i="0" dirty="0">
              <a:solidFill>
                <a:srgbClr val="000000"/>
              </a:solidFill>
              <a:effectLst/>
              <a:latin typeface="Times New Roman"/>
            </a:endParaRP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dirty="0"/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797511"/>
            <a:ext cx="7992888" cy="504753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ru-RU" sz="1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Объект проекта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процесс организации игровой деятельности с детьми дошкольного возраста.</a:t>
            </a:r>
          </a:p>
          <a:p>
            <a:pPr lvl="0"/>
            <a:r>
              <a:rPr lang="ru-RU" sz="1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Предмет проекта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использование  дидактических, подвижных игр в работе с детьми дошкольного возраста.</a:t>
            </a:r>
          </a:p>
          <a:p>
            <a:pPr lvl="0"/>
            <a:r>
              <a:rPr lang="ru-RU" sz="1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Цель проекта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расширить знания обучающихся о традициях, обычаях, творчестве хакасского народа; создать условия для формирования у обучающихся убеждения о необходимости изучения истории родного края; воспитания любви и уважения к родному краю и людям, живущим в нём.</a:t>
            </a:r>
          </a:p>
          <a:p>
            <a:pPr lvl="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Задачи проекта</a:t>
            </a:r>
            <a:r>
              <a:rPr lang="ru-RU" sz="14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/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    Создать условия для  ознакомить детей с традиционными играми;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Подготовить   картотеку хакасских народных подвижных игр;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Использование дидактических игр при изучении дошкольниками хакасского языка.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Систематизировать литературный и иллюстрированный материал.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Привить любовь к родному краю, уважение людей других национальностей.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Провести заключительное мероприятие « </a:t>
            </a:r>
            <a:r>
              <a:rPr lang="ru-RU" sz="14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Чыл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пазы».</a:t>
            </a:r>
          </a:p>
          <a:p>
            <a:pPr marL="285750" lvl="0" indent="-285750">
              <a:buFontTx/>
              <a:buChar char="-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lvl="0" indent="-285750">
              <a:buFontTx/>
              <a:buChar char="-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r>
              <a:rPr lang="ru-RU" sz="1400" b="1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Ожидаемый </a:t>
            </a:r>
            <a:r>
              <a:rPr lang="ru-RU" sz="1400" b="1" i="1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резуьтаты</a:t>
            </a: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285750" lvl="0" indent="-285750">
              <a:buFontTx/>
              <a:buChar char="-"/>
            </a:pPr>
            <a:r>
              <a:rPr lang="ru-RU" sz="14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Расширять знания детей о хакасских народных играх  .</a:t>
            </a:r>
          </a:p>
          <a:p>
            <a:pPr marL="285750" lvl="0" indent="-285750">
              <a:buFontTx/>
              <a:buChar char="-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14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Повышение познавательного интереса к традициям и достопримечательностям малой родины.</a:t>
            </a:r>
          </a:p>
          <a:p>
            <a:pPr marL="285750" lvl="0" indent="-285750">
              <a:buFontTx/>
              <a:buChar char="-"/>
            </a:pPr>
            <a:r>
              <a:rPr lang="ru-RU" sz="1400" b="0" i="0" dirty="0">
                <a:solidFill>
                  <a:srgbClr val="00000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 творческих способностей.</a:t>
            </a:r>
          </a:p>
          <a:p>
            <a:pPr lvl="0"/>
            <a:r>
              <a:rPr lang="ru-RU" sz="1400" dirty="0">
                <a:solidFill>
                  <a:srgbClr val="000000"/>
                </a:solidFill>
                <a:latin typeface="OpenSans"/>
              </a:rPr>
              <a:t> </a:t>
            </a:r>
            <a:endParaRPr lang="ru-RU" sz="1400" b="0" i="0" dirty="0">
              <a:solidFill>
                <a:srgbClr val="000000"/>
              </a:solidFill>
              <a:effectLst/>
              <a:latin typeface="OpenSans"/>
            </a:endParaRPr>
          </a:p>
          <a:p>
            <a:pPr marL="285750" lvl="0" indent="-285750">
              <a:buFontTx/>
              <a:buChar char="-"/>
            </a:pPr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ru-RU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046182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39552" y="476672"/>
            <a:ext cx="9175168" cy="227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Этапы работы над проектом</a:t>
            </a:r>
            <a:r>
              <a:rPr lang="ru-RU" dirty="0"/>
              <a:t>:</a:t>
            </a:r>
          </a:p>
          <a:p>
            <a:pPr algn="ctr"/>
            <a:r>
              <a:rPr lang="ru-RU" sz="20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Подготовительный этап:</a:t>
            </a:r>
          </a:p>
          <a:p>
            <a:r>
              <a:rPr lang="ru-RU" sz="2000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постановка цели и задач; информирование родителей по теме проекта;</a:t>
            </a:r>
            <a:br>
              <a:rPr lang="ru-RU" sz="2000" dirty="0">
                <a:solidFill>
                  <a:srgbClr val="000000"/>
                </a:solidFill>
                <a:latin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пополнение предметно-развивающей среды;</a:t>
            </a:r>
            <a:br>
              <a:rPr lang="ru-RU" sz="2000" dirty="0">
                <a:solidFill>
                  <a:srgbClr val="000000"/>
                </a:solidFill>
                <a:latin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</a:rPr>
              <a:t>- подборка иллюстраций, картин, презентаций по темам занятий и бесед;</a:t>
            </a:r>
            <a:br>
              <a:rPr lang="ru-RU" sz="2000" dirty="0">
                <a:solidFill>
                  <a:srgbClr val="000000"/>
                </a:solidFill>
                <a:latin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</a:rPr>
              <a:t>- подборка детской литературы по тематике проекта;</a:t>
            </a:r>
            <a:br>
              <a:rPr lang="ru-RU" sz="2000" dirty="0">
                <a:solidFill>
                  <a:srgbClr val="000000"/>
                </a:solidFill>
                <a:latin typeface="Times New Roman"/>
              </a:rPr>
            </a:br>
            <a:r>
              <a:rPr lang="ru-RU" sz="2000" dirty="0">
                <a:solidFill>
                  <a:srgbClr val="000000"/>
                </a:solidFill>
                <a:latin typeface="Times New Roman"/>
              </a:rPr>
              <a:t>-</a:t>
            </a:r>
            <a:r>
              <a:rPr lang="ru-RU" dirty="0">
                <a:solidFill>
                  <a:srgbClr val="000000"/>
                </a:solidFill>
                <a:latin typeface="Times New Roman"/>
              </a:rPr>
              <a:t> </a:t>
            </a:r>
            <a:r>
              <a:rPr lang="ru-RU" sz="2000" dirty="0">
                <a:solidFill>
                  <a:srgbClr val="000000"/>
                </a:solidFill>
                <a:latin typeface="Times New Roman"/>
              </a:rPr>
              <a:t>выбор материалов для реализации проекта.</a:t>
            </a:r>
            <a:endParaRPr lang="ru-RU" sz="2000" dirty="0"/>
          </a:p>
        </p:txBody>
      </p:sp>
    </p:spTree>
    <p:extLst>
      <p:ext uri="{BB962C8B-B14F-4D97-AF65-F5344CB8AC3E}">
        <p14:creationId xmlns:p14="http://schemas.microsoft.com/office/powerpoint/2010/main" val="2406000949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5" name="Объект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951087837"/>
              </p:ext>
            </p:extLst>
          </p:nvPr>
        </p:nvGraphicFramePr>
        <p:xfrm>
          <a:off x="457200" y="1600200"/>
          <a:ext cx="8229600" cy="22250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645920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645920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370840"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370840"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TextBox 5"/>
          <p:cNvSpPr txBox="1"/>
          <p:nvPr/>
        </p:nvSpPr>
        <p:spPr>
          <a:xfrm>
            <a:off x="1115616" y="908720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22149307"/>
              </p:ext>
            </p:extLst>
          </p:nvPr>
        </p:nvGraphicFramePr>
        <p:xfrm>
          <a:off x="107504" y="188640"/>
          <a:ext cx="8928992" cy="6101854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76437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16465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717518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9637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2174015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872"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Этапы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Работа с детьми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Работа с родителями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6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Совершенствование ПРС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318417">
                <a:tc>
                  <a:txBody>
                    <a:bodyPr/>
                    <a:lstStyle/>
                    <a:p>
                      <a:r>
                        <a:rPr lang="ru-RU" dirty="0"/>
                        <a:t>11.01-15.01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/>
                        <a:t> Основной.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Беседа о малой родине Хакасия. Знакомство гербом и флагом.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Дидактическая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игра «</a:t>
                      </a: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Собери герб и флаг Хакасии»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lang="ru-RU" sz="140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лепбука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«Наш дом Хакасия»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754279">
                <a:tc>
                  <a:txBody>
                    <a:bodyPr/>
                    <a:lstStyle/>
                    <a:p>
                      <a:r>
                        <a:rPr lang="ru-RU" dirty="0"/>
                        <a:t> 18.01-22.01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 «Мой город Черногорск»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Дидактическая игра «Собери герб  Черногорска». 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Альбом «Черногорск мой город» в уголке патриотическое воспитание.</a:t>
                      </a: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2183103">
                <a:tc>
                  <a:txBody>
                    <a:bodyPr/>
                    <a:lstStyle/>
                    <a:p>
                      <a:r>
                        <a:rPr lang="ru-RU" dirty="0"/>
                        <a:t>25.01-29.01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о семье. (Правильно называть родственников по хакасский)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Настольная игра «Семья», «Юрта», «Гостей ждем накрываем на стол».</a:t>
                      </a: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Хороводная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игра «Бабушка Маланья»(</a:t>
                      </a:r>
                      <a:r>
                        <a:rPr lang="ru-RU" sz="1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Орекен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Маланья)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Консультация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для родителей «Что такое семья», «О семье и семейных традициях»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«Роль семьи в воспитании  ребенка»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Сюжетно-ролевая игра «Семья»</a:t>
                      </a:r>
                    </a:p>
                    <a:p>
                      <a:r>
                        <a:rPr lang="ru-RU" sz="1200" b="0" i="0" kern="1200" dirty="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Цель</a:t>
                      </a:r>
                      <a:r>
                        <a:rPr lang="ru-RU" sz="1200" b="0" i="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:  Создание социальной ситуации развития детей в процессе углубления представления детей об обычаях и традициях </a:t>
                      </a:r>
                      <a:r>
                        <a:rPr lang="ru-RU" sz="1200" b="1" i="0" kern="1200">
                          <a:solidFill>
                            <a:schemeClr val="dk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хакасской семьи</a:t>
                      </a:r>
                      <a:r>
                        <a:rPr lang="ru-RU" sz="1800" b="0" i="0" kern="120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.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9658267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graphicFrame>
        <p:nvGraphicFramePr>
          <p:cNvPr id="4" name="Объект 3"/>
          <p:cNvGraphicFramePr>
            <a:graphicFrameLocks noGrp="1"/>
          </p:cNvGraphicFramePr>
          <p:nvPr>
            <p:ph idx="1"/>
          </p:nvPr>
        </p:nvGraphicFramePr>
        <p:xfrm>
          <a:off x="457200" y="1600200"/>
          <a:ext cx="7992890" cy="493948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008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080120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2028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2073829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792087">
                <a:tc>
                  <a:txBody>
                    <a:bodyPr/>
                    <a:lstStyle/>
                    <a:p>
                      <a:r>
                        <a:rPr lang="ru-RU" dirty="0"/>
                        <a:t>Дата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Этапы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 Работа с детьми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Работа с родителями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Совершенствование ПРС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829479">
                <a:tc>
                  <a:txBody>
                    <a:bodyPr/>
                    <a:lstStyle/>
                    <a:p>
                      <a:r>
                        <a:rPr lang="ru-RU" dirty="0"/>
                        <a:t> 9.03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 err="1"/>
                        <a:t>Подгот-ный</a:t>
                      </a:r>
                      <a:endParaRPr lang="ru-RU" sz="1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dirty="0"/>
                        <a:t>Показ презентации</a:t>
                      </a:r>
                      <a:r>
                        <a:rPr lang="ru-RU" baseline="0" dirty="0"/>
                        <a:t> о Хакасии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829479">
                <a:tc>
                  <a:txBody>
                    <a:bodyPr/>
                    <a:lstStyle/>
                    <a:p>
                      <a:r>
                        <a:rPr lang="ru-RU" dirty="0"/>
                        <a:t> 10.03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829479">
                <a:tc>
                  <a:txBody>
                    <a:bodyPr/>
                    <a:lstStyle/>
                    <a:p>
                      <a:r>
                        <a:rPr lang="ru-RU" dirty="0"/>
                        <a:t>11.03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829479">
                <a:tc>
                  <a:txBody>
                    <a:bodyPr/>
                    <a:lstStyle/>
                    <a:p>
                      <a:r>
                        <a:rPr lang="ru-RU" dirty="0"/>
                        <a:t>12.03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829479">
                <a:tc>
                  <a:txBody>
                    <a:bodyPr/>
                    <a:lstStyle/>
                    <a:p>
                      <a:r>
                        <a:rPr lang="ru-RU" dirty="0"/>
                        <a:t>15.09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</a:tbl>
          </a:graphicData>
        </a:graphic>
      </p:graphicFrame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27174151"/>
              </p:ext>
            </p:extLst>
          </p:nvPr>
        </p:nvGraphicFramePr>
        <p:xfrm>
          <a:off x="467544" y="116630"/>
          <a:ext cx="8280920" cy="672631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52809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80903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63484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728192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84176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2018674">
                <a:tc>
                  <a:txBody>
                    <a:bodyPr/>
                    <a:lstStyle/>
                    <a:p>
                      <a:r>
                        <a:rPr lang="ru-RU" b="0" dirty="0">
                          <a:solidFill>
                            <a:schemeClr val="tx1"/>
                          </a:solidFill>
                        </a:rPr>
                        <a:t>1.02-5.02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детей хакасскими народными  инструментами.     Подвижная игра «Кто спрятался?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Музыкальная игра «Узнай инструмент»,  Подвижная игра «Жмурки»(Метпечек)</a:t>
                      </a: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Calibri"/>
                        <a:cs typeface="Times New Roman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 Альбом «Хакасские народные инструменты» в музыкальном уголке.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133514">
                <a:tc>
                  <a:txBody>
                    <a:bodyPr/>
                    <a:lstStyle/>
                    <a:p>
                      <a:r>
                        <a:rPr lang="ru-RU" dirty="0"/>
                        <a:t> 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8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uLnTx/>
                          <a:uFillTx/>
                          <a:latin typeface="+mn-lt"/>
                          <a:ea typeface="+mn-ea"/>
                          <a:cs typeface="+mn-cs"/>
                        </a:rPr>
                        <a:t>8.02-12.02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Знакомство детей домашними животными( Изучение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на хакасском языке названий животных).</a:t>
                      </a:r>
                    </a:p>
                    <a:p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Подвижная игра «Состязание лошадей»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/>
                          <a:ea typeface="Calibri"/>
                          <a:cs typeface="Times New Roman"/>
                        </a:rPr>
                        <a:t> </a:t>
                      </a:r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 </a:t>
                      </a:r>
                      <a:r>
                        <a:rPr lang="ru-RU" sz="1200" b="0" i="0" dirty="0"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Сюжетно-ролевая игра: «Ветеринарная лечебница»</a:t>
                      </a: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lang="ru-RU" sz="1200" b="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133514">
                <a:tc>
                  <a:txBody>
                    <a:bodyPr/>
                    <a:lstStyle/>
                    <a:p>
                      <a:r>
                        <a:rPr lang="ru-RU" dirty="0"/>
                        <a:t>15.02-19.02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8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Презентация «Красная книга Хакасии»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Создание </a:t>
                      </a:r>
                      <a:r>
                        <a:rPr kumimoji="0" lang="ru-RU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лепбука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«Красная книга» для группы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Подвижная игра «Заячья тропа»(</a:t>
                      </a:r>
                      <a:r>
                        <a:rPr kumimoji="0" lang="ru-RU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Хозан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орых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), «У медведя во бору»(Аба </a:t>
                      </a:r>
                      <a:r>
                        <a:rPr kumimoji="0" lang="ru-RU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чистеги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),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«Мы исследователи» Поиск информации в детских книгах и энциклопедиях (с родителями) о животных, занесенных в Красную Книгу. Подготовка краткого доклада.</a:t>
                      </a:r>
                      <a:endParaRPr kumimoji="0" lang="ru-RU" sz="11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1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Calibri"/>
                          <a:cs typeface="Times New Roman" panose="02020603050405020304" pitchFamily="18" charset="0"/>
                        </a:rPr>
                        <a:t>Консультация для родителей «Зачем знакомить детей с «Красной книгой», «Почему Красная книга-красная».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sz="14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Сюжетно-ролевая игра «Зоопарк»</a:t>
                      </a:r>
                      <a:endParaRPr kumimoji="0" lang="ru-RU" sz="12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Times New Roman"/>
                        <a:ea typeface="Times New Roman"/>
                        <a:cs typeface="+mn-cs"/>
                      </a:endParaRPr>
                    </a:p>
                    <a:p>
                      <a:pPr marL="0" marR="0" lvl="0" indent="0" algn="just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/>
                          <a:ea typeface="Times New Roman"/>
                          <a:cs typeface="+mn-cs"/>
                        </a:rPr>
                        <a:t>Дидактическая цель: расширить представления дошкольников о диких животных; познакомить с животными, занесенными в Красную книгу</a:t>
                      </a:r>
                      <a:endParaRPr kumimoji="0" lang="ru-RU" sz="1800" b="0" i="0" u="none" strike="noStrike" kern="1200" cap="none" spc="0" normalizeH="0" baseline="0" noProof="0" dirty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+mn-lt"/>
                        <a:ea typeface="+mn-ea"/>
                        <a:cs typeface="+mn-cs"/>
                      </a:endParaRPr>
                    </a:p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4203372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717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5579122"/>
              </p:ext>
            </p:extLst>
          </p:nvPr>
        </p:nvGraphicFramePr>
        <p:xfrm>
          <a:off x="611560" y="404666"/>
          <a:ext cx="7992888" cy="38198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26624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525915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2543193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  <a:gridCol w="1598578">
                  <a:extLst>
                    <a:ext uri="{9D8B030D-6E8A-4147-A177-3AD203B41FA5}">
                      <a16:colId xmlns:a16="http://schemas.microsoft.com/office/drawing/2014/main" val="20003"/>
                    </a:ext>
                  </a:extLst>
                </a:gridCol>
                <a:gridCol w="1598578">
                  <a:extLst>
                    <a:ext uri="{9D8B030D-6E8A-4147-A177-3AD203B41FA5}">
                      <a16:colId xmlns:a16="http://schemas.microsoft.com/office/drawing/2014/main" val="20004"/>
                    </a:ext>
                  </a:extLst>
                </a:gridCol>
              </a:tblGrid>
              <a:tr h="1224136">
                <a:tc>
                  <a:txBody>
                    <a:bodyPr/>
                    <a:lstStyle/>
                    <a:p>
                      <a:r>
                        <a:rPr lang="ru-RU" dirty="0"/>
                        <a:t> 24.03-5.03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Хакасская народная игра 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«Перетягивания палки»</a:t>
                      </a:r>
                    </a:p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Знакомство настольной игрой «</a:t>
                      </a:r>
                      <a:r>
                        <a:rPr kumimoji="0" lang="ru-RU" sz="1400" b="0" i="0" u="none" strike="noStrike" kern="1200" cap="none" spc="0" normalizeH="0" baseline="0" noProof="0" dirty="0" err="1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Хазых</a:t>
                      </a:r>
                      <a:r>
                        <a:rPr kumimoji="0" 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prstClr val="black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»(Косточки)</a:t>
                      </a:r>
                    </a:p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ru-RU" dirty="0"/>
                        <a:t>  8.03-12.03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Знакомство хакасской одеждой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украшениями. Малоподвижная игра «Спрячь рукавицу»,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«Спрячь колечко» (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Пурба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 </a:t>
                      </a:r>
                      <a:r>
                        <a:rPr lang="ru-RU" sz="1400" dirty="0" err="1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чазырары</a:t>
                      </a:r>
                      <a:r>
                        <a:rPr lang="ru-RU" sz="1400" dirty="0">
                          <a:solidFill>
                            <a:srgbClr val="000000"/>
                          </a:solidFill>
                          <a:effectLst/>
                          <a:latin typeface="Times New Roman"/>
                          <a:ea typeface="Times New Roman"/>
                        </a:rPr>
                        <a:t>)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Альбом «Хакасская национальная одежда», «Украшения»</a:t>
                      </a:r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1224136">
                <a:tc>
                  <a:txBody>
                    <a:bodyPr/>
                    <a:lstStyle/>
                    <a:p>
                      <a:r>
                        <a:rPr lang="ru-RU" dirty="0"/>
                        <a:t>15.03-22.03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Заключительный.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Беседа «Что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 праздник </a:t>
                      </a:r>
                      <a:r>
                        <a:rPr lang="ru-RU" sz="1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чыл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пазы». Хакасская подвижная игра «Медведь и пень», «Перетягивание каната»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  <a:p>
                      <a:r>
                        <a:rPr lang="ru-RU" sz="14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Проведение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праздника «</a:t>
                      </a:r>
                      <a:r>
                        <a:rPr lang="ru-RU" sz="1400" baseline="0" dirty="0" err="1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Чыл</a:t>
                      </a:r>
                      <a:r>
                        <a:rPr lang="ru-RU" sz="14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пазы»</a:t>
                      </a:r>
                      <a:endParaRPr lang="ru-RU" sz="14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ru-RU" dirty="0"/>
                    </a:p>
                  </a:txBody>
                  <a:tcPr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36050551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714" y="0"/>
            <a:ext cx="91440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6" name="Picture 2" descr="https://www.megaflag.ru/sites/default/files/images/shop/products/flag_hakasia_n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2014803"/>
            <a:ext cx="3462153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s://cloud.pulse19.ru/uploads/2018/12/meriya-chernogorsk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11960" y="1346603"/>
            <a:ext cx="4464496" cy="29704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1043608" y="1700808"/>
            <a:ext cx="165436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/>
              <a:t>           </a:t>
            </a:r>
            <a:r>
              <a:rPr lang="ru-RU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Хакасия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592518" y="332656"/>
            <a:ext cx="535574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Родной край – частица Родины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11561" y="4437112"/>
            <a:ext cx="2086411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Моя -  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потому что здесь моя семья,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мой дом , мои друзья, мой дом, 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моя улица, мой детский сад.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563888" y="4639490"/>
            <a:ext cx="1944216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Малая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– потому что это  маленькая частичка моей необъятной страны.</a:t>
            </a:r>
          </a:p>
        </p:txBody>
      </p:sp>
      <p:sp>
        <p:nvSpPr>
          <p:cNvPr id="8" name="TextBox 7"/>
          <p:cNvSpPr txBox="1"/>
          <p:nvPr/>
        </p:nvSpPr>
        <p:spPr>
          <a:xfrm rot="10800000" flipV="1">
            <a:off x="6012160" y="4639490"/>
            <a:ext cx="216024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Родина</a:t>
            </a:r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  потому что здесь живут</a:t>
            </a:r>
          </a:p>
          <a:p>
            <a:r>
              <a:rPr lang="ru-RU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родные моему сердцу люди.</a:t>
            </a:r>
          </a:p>
        </p:txBody>
      </p:sp>
    </p:spTree>
    <p:extLst>
      <p:ext uri="{BB962C8B-B14F-4D97-AF65-F5344CB8AC3E}">
        <p14:creationId xmlns:p14="http://schemas.microsoft.com/office/powerpoint/2010/main" val="416187628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1022</TotalTime>
  <Words>1082</Words>
  <Application>Microsoft Office PowerPoint</Application>
  <PresentationFormat>Экран (4:3)</PresentationFormat>
  <Paragraphs>136</Paragraphs>
  <Slides>20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5" baseType="lpstr">
      <vt:lpstr>Arial</vt:lpstr>
      <vt:lpstr>Calibri</vt:lpstr>
      <vt:lpstr>OpenSans</vt:lpstr>
      <vt:lpstr>Times New Roman</vt:lpstr>
      <vt:lpstr>Тема Office</vt:lpstr>
      <vt:lpstr>Презентация PowerPoint</vt:lpstr>
      <vt:lpstr> 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BEST</dc:creator>
  <cp:lastModifiedBy>Aspire</cp:lastModifiedBy>
  <cp:revision>12</cp:revision>
  <cp:lastPrinted>2021-03-28T11:37:50Z</cp:lastPrinted>
  <dcterms:created xsi:type="dcterms:W3CDTF">2021-03-25T12:18:17Z</dcterms:created>
  <dcterms:modified xsi:type="dcterms:W3CDTF">2023-02-13T13:17:56Z</dcterms:modified>
</cp:coreProperties>
</file>